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64"/>
  </p:notesMasterIdLst>
  <p:handoutMasterIdLst>
    <p:handoutMasterId r:id="rId65"/>
  </p:handoutMasterIdLst>
  <p:sldIdLst>
    <p:sldId id="256" r:id="rId2"/>
    <p:sldId id="365" r:id="rId3"/>
    <p:sldId id="257" r:id="rId4"/>
    <p:sldId id="258" r:id="rId5"/>
    <p:sldId id="322" r:id="rId6"/>
    <p:sldId id="323" r:id="rId7"/>
    <p:sldId id="324" r:id="rId8"/>
    <p:sldId id="325" r:id="rId9"/>
    <p:sldId id="259" r:id="rId10"/>
    <p:sldId id="326" r:id="rId11"/>
    <p:sldId id="327" r:id="rId12"/>
    <p:sldId id="260" r:id="rId13"/>
    <p:sldId id="363" r:id="rId14"/>
    <p:sldId id="328" r:id="rId15"/>
    <p:sldId id="329" r:id="rId16"/>
    <p:sldId id="330" r:id="rId17"/>
    <p:sldId id="331" r:id="rId18"/>
    <p:sldId id="261" r:id="rId19"/>
    <p:sldId id="332" r:id="rId20"/>
    <p:sldId id="262" r:id="rId21"/>
    <p:sldId id="263" r:id="rId22"/>
    <p:sldId id="333" r:id="rId23"/>
    <p:sldId id="334" r:id="rId24"/>
    <p:sldId id="264" r:id="rId25"/>
    <p:sldId id="335" r:id="rId26"/>
    <p:sldId id="266" r:id="rId27"/>
    <p:sldId id="267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269" r:id="rId42"/>
    <p:sldId id="349" r:id="rId43"/>
    <p:sldId id="350" r:id="rId44"/>
    <p:sldId id="351" r:id="rId45"/>
    <p:sldId id="352" r:id="rId46"/>
    <p:sldId id="270" r:id="rId47"/>
    <p:sldId id="353" r:id="rId48"/>
    <p:sldId id="354" r:id="rId49"/>
    <p:sldId id="355" r:id="rId50"/>
    <p:sldId id="272" r:id="rId51"/>
    <p:sldId id="356" r:id="rId52"/>
    <p:sldId id="357" r:id="rId53"/>
    <p:sldId id="273" r:id="rId54"/>
    <p:sldId id="274" r:id="rId55"/>
    <p:sldId id="275" r:id="rId56"/>
    <p:sldId id="364" r:id="rId57"/>
    <p:sldId id="358" r:id="rId58"/>
    <p:sldId id="359" r:id="rId59"/>
    <p:sldId id="360" r:id="rId60"/>
    <p:sldId id="361" r:id="rId61"/>
    <p:sldId id="276" r:id="rId62"/>
    <p:sldId id="362" r:id="rId6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41"/>
    <p:restoredTop sz="93009"/>
  </p:normalViewPr>
  <p:slideViewPr>
    <p:cSldViewPr>
      <p:cViewPr varScale="1">
        <p:scale>
          <a:sx n="115" d="100"/>
          <a:sy n="115" d="100"/>
        </p:scale>
        <p:origin x="186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67B917F3-BD9A-46F4-AD50-2055E541DEF8}" type="datetimeFigureOut">
              <a:rPr lang="en-US" altLang="zh-CN"/>
              <a:pPr>
                <a:defRPr/>
              </a:pPr>
              <a:t>5/8/20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67E9936B-F34C-4769-8D6B-1650B2A5B4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4D7D1B83-3542-4EEA-831F-6440BBA2F271}" type="datetimeFigureOut">
              <a:rPr lang="en-US" altLang="zh-CN"/>
              <a:pPr>
                <a:defRPr/>
              </a:pPr>
              <a:t>5/8/20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BBE085F5-6370-40F8-A086-C857078E8AA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AA1E66C-A591-47B3-AA83-3808743FE6C8}" type="slidenum">
              <a:rPr lang="en-US" altLang="zh-CN" smtClean="0">
                <a:cs typeface="Arial" pitchFamily="34" charset="0"/>
              </a:rPr>
              <a:pPr/>
              <a:t>1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7CAE976-332B-4A56-A5BC-6337383A9639}" type="slidenum">
              <a:rPr lang="en-US" altLang="zh-CN" smtClean="0">
                <a:cs typeface="Arial" pitchFamily="34" charset="0"/>
              </a:rPr>
              <a:pPr/>
              <a:t>24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5E4C663-FBCC-4626-BB5C-CE427504E2CC}" type="slidenum">
              <a:rPr lang="en-US" altLang="zh-CN" smtClean="0">
                <a:cs typeface="Arial" pitchFamily="34" charset="0"/>
              </a:rPr>
              <a:pPr/>
              <a:t>26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7EDD96F-7EDF-4426-AA20-EF3FE3C60CEC}" type="slidenum">
              <a:rPr lang="en-US" altLang="zh-CN" smtClean="0">
                <a:cs typeface="Arial" pitchFamily="34" charset="0"/>
              </a:rPr>
              <a:pPr/>
              <a:t>27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87CDCC7-C35A-42AD-AC81-AF452AF54E2E}" type="slidenum">
              <a:rPr lang="en-US" altLang="zh-CN" smtClean="0">
                <a:cs typeface="Arial" pitchFamily="34" charset="0"/>
              </a:rPr>
              <a:pPr/>
              <a:t>41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627D7EF-9B78-4335-8325-C1E890B722EC}" type="slidenum">
              <a:rPr lang="en-US" altLang="zh-CN" smtClean="0">
                <a:cs typeface="Arial" pitchFamily="34" charset="0"/>
              </a:rPr>
              <a:pPr/>
              <a:t>46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AC488F2-F6E3-46A4-9477-2F63CAC7C898}" type="slidenum">
              <a:rPr lang="en-US" altLang="zh-CN" smtClean="0">
                <a:cs typeface="Arial" pitchFamily="34" charset="0"/>
              </a:rPr>
              <a:pPr/>
              <a:t>50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766E3E9-0B26-4D00-B847-0C7B77F518B5}" type="slidenum">
              <a:rPr lang="en-US" altLang="zh-CN" smtClean="0">
                <a:cs typeface="Arial" pitchFamily="34" charset="0"/>
              </a:rPr>
              <a:pPr/>
              <a:t>53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7EAFD58-2227-4F10-BC21-03C92F871FD7}" type="slidenum">
              <a:rPr lang="en-US" altLang="zh-CN" smtClean="0">
                <a:cs typeface="Arial" pitchFamily="34" charset="0"/>
              </a:rPr>
              <a:pPr/>
              <a:t>54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6EB5443-11FA-4501-9523-B8B7B52A0837}" type="slidenum">
              <a:rPr lang="en-US" altLang="zh-CN" smtClean="0">
                <a:cs typeface="Arial" pitchFamily="34" charset="0"/>
              </a:rPr>
              <a:pPr/>
              <a:t>55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D0337E2-B0A2-47D3-8BD0-4677D099FD1F}" type="slidenum">
              <a:rPr lang="en-US" altLang="zh-CN" smtClean="0">
                <a:cs typeface="Arial" pitchFamily="34" charset="0"/>
              </a:rPr>
              <a:pPr/>
              <a:t>61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EF72C9E-D9B7-4128-A6DA-FABCC5CED444}" type="slidenum">
              <a:rPr lang="en-US" altLang="zh-CN" smtClean="0">
                <a:cs typeface="Arial" pitchFamily="34" charset="0"/>
              </a:rPr>
              <a:pPr/>
              <a:t>2</a:t>
            </a:fld>
            <a:endParaRPr lang="en-US" altLang="zh-CN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50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EF72C9E-D9B7-4128-A6DA-FABCC5CED444}" type="slidenum">
              <a:rPr lang="en-US" altLang="zh-CN" smtClean="0">
                <a:cs typeface="Arial" pitchFamily="34" charset="0"/>
              </a:rPr>
              <a:pPr/>
              <a:t>3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7D39929-5E3B-4A55-8DBE-8F0A5F44938F}" type="slidenum">
              <a:rPr lang="en-US" altLang="zh-CN" smtClean="0">
                <a:cs typeface="Arial" pitchFamily="34" charset="0"/>
              </a:rPr>
              <a:pPr/>
              <a:t>4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2B2F739-6B7D-4985-86B2-BEC993E24ACB}" type="slidenum">
              <a:rPr lang="en-US" altLang="zh-CN" smtClean="0">
                <a:cs typeface="Arial" pitchFamily="34" charset="0"/>
              </a:rPr>
              <a:pPr/>
              <a:t>9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6F24F76-31A5-4062-A01A-E25B63F73082}" type="slidenum">
              <a:rPr lang="en-US" altLang="zh-CN" smtClean="0">
                <a:cs typeface="Arial" pitchFamily="34" charset="0"/>
              </a:rPr>
              <a:pPr/>
              <a:t>12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DEB6CA7-FB32-4D63-90FF-602E5AE999E0}" type="slidenum">
              <a:rPr lang="en-US" altLang="zh-CN" smtClean="0">
                <a:cs typeface="Arial" pitchFamily="34" charset="0"/>
              </a:rPr>
              <a:pPr/>
              <a:t>18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EA7473A-1E98-4625-997B-7AC96BF3EE6F}" type="slidenum">
              <a:rPr lang="en-US" altLang="zh-CN" smtClean="0">
                <a:cs typeface="Arial" pitchFamily="34" charset="0"/>
              </a:rPr>
              <a:pPr/>
              <a:t>20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FFE0B90-776A-4C98-87DF-B5326297B54D}" type="slidenum">
              <a:rPr lang="en-US" altLang="zh-CN" smtClean="0">
                <a:cs typeface="Arial" pitchFamily="34" charset="0"/>
              </a:rPr>
              <a:pPr/>
              <a:t>21</a:t>
            </a:fld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16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19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altLang="zh-CN">
                <a:latin typeface="Lucida Sans Unicode" pitchFamily="34" charset="0"/>
              </a:endParaRPr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altLang="zh-CN">
                <a:latin typeface="Lucida Sans Unicode" pitchFamily="34" charset="0"/>
              </a:endParaRPr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cs typeface="Arial" charset="0"/>
              </a:endParaRPr>
            </a:p>
          </p:txBody>
        </p:sp>
        <p:cxnSp>
          <p:nvCxnSpPr>
            <p:cNvPr id="10" name="Straight Connector 23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ction Button: Forward or Next 24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0749786-04EC-474A-9E5F-C4A05E2D7266}" type="datetime1">
              <a:rPr lang="en-US" altLang="zh-CN"/>
              <a:pPr>
                <a:defRPr/>
              </a:pPr>
              <a:t>5/8/20</a:t>
            </a:fld>
            <a:endParaRPr lang="en-US" altLang="zh-CN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BAB1FD0-21E0-40D9-8CFA-4A2688FBF5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4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2743200" y="6408738"/>
            <a:ext cx="3987800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3F6361-C2DE-4AD4-ADDE-77F9A8F00498}" type="datetime1">
              <a:rPr lang="en-US" altLang="zh-CN"/>
              <a:pPr>
                <a:defRPr/>
              </a:pPr>
              <a:t>5/8/20</a:t>
            </a:fld>
            <a:endParaRPr lang="en-US" altLang="zh-CN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4C646-3683-49B7-B87B-1E3B17041D7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7DF854-4E74-4CCB-A97A-44BF055A205E}" type="datetime1">
              <a:rPr lang="en-US" altLang="zh-CN"/>
              <a:pPr>
                <a:defRPr/>
              </a:pPr>
              <a:t>5/8/20</a:t>
            </a:fld>
            <a:endParaRPr lang="en-US" altLang="zh-CN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EF7EAB-3988-4C33-8407-50FB5046C9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2F5FF-B67E-4211-BE64-23BBBC4D454E}" type="datetime1">
              <a:rPr lang="en-US" altLang="zh-CN"/>
              <a:pPr>
                <a:defRPr/>
              </a:pPr>
              <a:t>5/8/20</a:t>
            </a:fld>
            <a:endParaRPr lang="en-US" altLang="zh-CN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828FC-6DEC-487C-B4A0-091A69AD9E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ack or Previous 16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Action Button: Forward or Next 18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071929-DF84-4680-92C3-568D47094E84}" type="datetime1">
              <a:rPr lang="en-US" altLang="zh-CN"/>
              <a:pPr>
                <a:defRPr/>
              </a:pPr>
              <a:t>5/8/20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6408738"/>
            <a:ext cx="2616200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82E42-C298-44A9-BBB3-00DD5FA555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16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" name="Chevron 18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00009-3988-45F4-B766-015C78405C7B}" type="datetime1">
              <a:rPr lang="en-US" altLang="zh-CN"/>
              <a:pPr>
                <a:defRPr/>
              </a:pPr>
              <a:t>5/8/20</a:t>
            </a:fld>
            <a:endParaRPr lang="en-US" altLang="zh-C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993F2D-57B8-4A5B-8F46-F8DA4BFF62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F5894C-CD6B-47B1-BC01-22B0C4F3327E}" type="datetime1">
              <a:rPr lang="en-US" altLang="zh-CN"/>
              <a:pPr>
                <a:defRPr/>
              </a:pPr>
              <a:t>5/8/20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7E00F8-E6FE-4A72-9125-16F5EC023DF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70E231-B319-412E-B2FD-DDDD12CB9B0D}" type="datetime1">
              <a:rPr lang="en-US" altLang="zh-CN"/>
              <a:pPr>
                <a:defRPr/>
              </a:pPr>
              <a:t>5/8/20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A6F3CE-56A6-4535-950C-FF23CF7C05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48017D-9E94-4001-9993-F10F43FE11CA}" type="datetime1">
              <a:rPr lang="en-US" altLang="zh-CN"/>
              <a:pPr>
                <a:defRPr/>
              </a:pPr>
              <a:t>5/8/20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C5E075-587C-49EA-9351-42830AB666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8E2E30-5DEF-4D91-A877-123DF228B939}" type="datetime1">
              <a:rPr lang="en-US" altLang="zh-CN"/>
              <a:pPr>
                <a:defRPr/>
              </a:pPr>
              <a:t>5/8/20</a:t>
            </a:fld>
            <a:endParaRPr lang="en-US" altLang="zh-CN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E2F85-40B0-4149-BC42-E561BB685F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A8314F-F085-420C-8823-10583B31C189}" type="datetime1">
              <a:rPr lang="en-US" altLang="zh-CN"/>
              <a:pPr>
                <a:defRPr/>
              </a:pPr>
              <a:t>5/8/20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7C08B2-D78B-4EC5-B25C-430A21AFC3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altLang="zh-CN">
              <a:latin typeface="Lucida Sans Unicode" pitchFamily="34" charset="0"/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altLang="zh-CN">
              <a:latin typeface="Lucida Sans Unicode" pitchFamily="34" charset="0"/>
            </a:endParaRPr>
          </a:p>
        </p:txBody>
      </p:sp>
      <p:sp>
        <p:nvSpPr>
          <p:cNvPr id="7" name="Right Triangle 1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8" name="Straight Connector 2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22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" name="Chevron 23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3BCD2-CA8B-4B40-8A24-5961F85526CB}" type="datetime1">
              <a:rPr lang="en-US" altLang="zh-CN"/>
              <a:pPr>
                <a:defRPr/>
              </a:pPr>
              <a:t>5/8/20</a:t>
            </a:fld>
            <a:endParaRPr lang="en-US" altLang="zh-CN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62833-7816-41EF-B7FB-24A790902C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altLang="zh-CN">
              <a:latin typeface="Lucida Sans Unicode" pitchFamily="34" charset="0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altLang="zh-CN">
              <a:latin typeface="Lucida Sans Unicode" pitchFamily="34" charset="0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>
                <a:latin typeface="Lucida Sans Unicode" pitchFamily="34" charset="0"/>
                <a:ea typeface="宋体" charset="-122"/>
                <a:cs typeface="Arial" charset="0"/>
              </a:defRPr>
            </a:lvl1pPr>
          </a:lstStyle>
          <a:p>
            <a:pPr>
              <a:defRPr/>
            </a:pPr>
            <a:fld id="{34AE9BB1-27BE-4B22-87A0-07945AA43015}" type="datetime1">
              <a:rPr lang="en-US" altLang="zh-CN"/>
              <a:pPr>
                <a:defRPr/>
              </a:pPr>
              <a:t>5/8/20</a:t>
            </a:fld>
            <a:endParaRPr lang="en-US" altLang="zh-C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Lucida Sans Unicode" pitchFamily="34" charset="0"/>
                <a:ea typeface="宋体" charset="-122"/>
                <a:cs typeface="Arial" charset="0"/>
              </a:defRPr>
            </a:lvl1pPr>
          </a:lstStyle>
          <a:p>
            <a:pPr>
              <a:defRPr/>
            </a:pPr>
            <a:fld id="{683D7E93-06D9-4AAF-92E0-96325B01A2C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1" name="Action Button: Back or Previous 10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6" name="Action Button: Forward or Next 15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42" r:id="rId7"/>
    <p:sldLayoutId id="2147483752" r:id="rId8"/>
    <p:sldLayoutId id="2147483753" r:id="rId9"/>
    <p:sldLayoutId id="2147483743" r:id="rId10"/>
    <p:sldLayoutId id="2147483744" r:id="rId11"/>
    <p:sldLayoutId id="2147483745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3380E6"/>
                </a:solidFill>
                <a:latin typeface="Goudy Sans Medium"/>
              </a:rPr>
              <a:t>Chapter </a:t>
            </a:r>
            <a:r>
              <a:rPr lang="en-US" altLang="zh-CN" dirty="0">
                <a:solidFill>
                  <a:srgbClr val="3380E6"/>
                </a:solidFill>
                <a:latin typeface="Goudy Sans Medium"/>
              </a:rPr>
              <a:t>20</a:t>
            </a:r>
            <a:br>
              <a:rPr lang="en-US" dirty="0">
                <a:solidFill>
                  <a:srgbClr val="3380E6"/>
                </a:solidFill>
                <a:latin typeface="Goudy Sans Medium"/>
              </a:rPr>
            </a:br>
            <a:r>
              <a:rPr lang="en-US" dirty="0">
                <a:solidFill>
                  <a:srgbClr val="3380E6"/>
                </a:solidFill>
                <a:latin typeface="Goudy Sans Medium"/>
              </a:rPr>
              <a:t>Generic Classes and Methods</a:t>
            </a:r>
          </a:p>
        </p:txBody>
      </p:sp>
      <p:sp>
        <p:nvSpPr>
          <p:cNvPr id="10243" name="Subtitle 3"/>
          <p:cNvSpPr>
            <a:spLocks noGrp="1"/>
          </p:cNvSpPr>
          <p:nvPr>
            <p:ph type="subTitle" idx="1"/>
          </p:nvPr>
        </p:nvSpPr>
        <p:spPr>
          <a:xfrm>
            <a:off x="685800" y="3611563"/>
            <a:ext cx="7772400" cy="1200150"/>
          </a:xfrm>
        </p:spPr>
        <p:txBody>
          <a:bodyPr/>
          <a:lstStyle/>
          <a:p>
            <a:pPr marR="0" eaLnBrk="1" hangingPunct="1"/>
            <a:endParaRPr lang="en-US" altLang="zh-CN">
              <a:ea typeface="宋体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 descr="ch21imageslides_Page_09.pn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 descr="ch21imageslides_Page_10.pn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20.3  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Generic Methods: Implementation and Compile-Time Translation (cont.)</a:t>
            </a:r>
          </a:p>
        </p:txBody>
      </p:sp>
      <p:sp>
        <p:nvSpPr>
          <p:cNvPr id="2355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All generic method declarations have a </a:t>
            </a:r>
            <a:r>
              <a:rPr lang="en-US" altLang="zh-CN" sz="21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type-parameter section 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delimited by </a:t>
            </a:r>
            <a:r>
              <a:rPr lang="en-US" altLang="zh-CN" sz="21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angle brackets</a:t>
            </a:r>
            <a:r>
              <a:rPr lang="en-US" altLang="zh-CN" sz="2100" i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1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(</a:t>
            </a:r>
            <a:r>
              <a:rPr lang="en-US" altLang="zh-CN" sz="2100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&lt;</a:t>
            </a:r>
            <a:r>
              <a:rPr lang="en-US" altLang="zh-CN" sz="21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 and </a:t>
            </a:r>
            <a:r>
              <a:rPr lang="en-US" altLang="zh-CN" sz="2100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&gt;</a:t>
            </a:r>
            <a:r>
              <a:rPr lang="en-US" altLang="zh-CN" sz="21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) 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that precedes the method’s return type (</a:t>
            </a:r>
            <a:r>
              <a:rPr lang="en-US" altLang="zh-CN" sz="21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&lt;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1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T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1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&gt;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in this example). 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Each type-parameter section contains one or more </a:t>
            </a:r>
            <a:r>
              <a:rPr lang="en-US" altLang="zh-CN" sz="21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type parameters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(also called</a:t>
            </a:r>
            <a:r>
              <a:rPr lang="en-US" altLang="zh-CN" sz="21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 formal type parameters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), </a:t>
            </a:r>
            <a:r>
              <a:rPr lang="en-US" altLang="zh-CN" sz="21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separated by commas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 type parameter, also known as a </a:t>
            </a:r>
            <a:r>
              <a:rPr lang="en-US" altLang="zh-CN" sz="21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type variable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, is an identifier that specifies a generic type name.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20.3  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Generic Methods: Implementation and Compile-Time Translation (cont.)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Can be used to declare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the return type, parameter types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and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local variable types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in a generic method, and act as </a:t>
            </a: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ea typeface="宋体" pitchFamily="2" charset="-122"/>
              </a:rPr>
              <a:t>placeholders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for the types of the arguments passed to the generic method (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actual type arguments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 generic method’s body is declared like that of any other method.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Type parameters can represent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only reference types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—not primitive types.</a:t>
            </a:r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 descr="ch21imageslides_Page_11.pn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 descr="ch21imageslides_Page_12.pn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 descr="ch21imageslides_Page_13.pn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ch21imageslides_Page_14.png"/>
          <p:cNvPicPr>
            <a:picLocks noGrp="1" noChangeAspect="1"/>
          </p:cNvPicPr>
          <p:nvPr isPhoto="1"/>
        </p:nvPicPr>
        <p:blipFill>
          <a:blip r:embed="rId2"/>
          <a:srcRect r="22501" b="60966"/>
          <a:stretch>
            <a:fillRect/>
          </a:stretch>
        </p:blipFill>
        <p:spPr bwMode="auto">
          <a:xfrm>
            <a:off x="-434975" y="609600"/>
            <a:ext cx="9578975" cy="292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20.3  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Generic Methods: Implementation and Compile-Time Translation (cont.)</a:t>
            </a:r>
          </a:p>
        </p:txBody>
      </p:sp>
      <p:sp>
        <p:nvSpPr>
          <p:cNvPr id="2867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When the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compiler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translates generic method </a:t>
            </a:r>
            <a:r>
              <a:rPr lang="en-US" altLang="zh-CN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printArray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into Java </a:t>
            </a:r>
            <a:r>
              <a:rPr lang="en-US" altLang="zh-CN" dirty="0" err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bytecodes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, it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removes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type-parameter section and replaces the type parameters with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actual types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This process is known as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erasure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By default all generic types are replaced with type </a:t>
            </a:r>
            <a:r>
              <a:rPr lang="en-US" altLang="zh-CN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Object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 descr="ch21imageslides_Page_15.png"/>
          <p:cNvPicPr>
            <a:picLocks noGrp="1" noChangeAspect="1"/>
          </p:cNvPicPr>
          <p:nvPr isPhoto="1"/>
        </p:nvPicPr>
        <p:blipFill>
          <a:blip r:embed="rId2"/>
          <a:srcRect r="16667" b="51358"/>
          <a:stretch>
            <a:fillRect/>
          </a:stretch>
        </p:blipFill>
        <p:spPr bwMode="auto">
          <a:xfrm>
            <a:off x="-196850" y="609600"/>
            <a:ext cx="9340850" cy="330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rgbClr val="24B5A1"/>
                </a:solidFill>
                <a:latin typeface="Arial"/>
              </a:rPr>
              <a:t>Objectives</a:t>
            </a:r>
            <a:endParaRPr lang="en-US" dirty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1229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In this chapter you’ll:</a:t>
            </a:r>
          </a:p>
          <a:p>
            <a:pPr lvl="1"/>
            <a:r>
              <a:rPr lang="en" altLang="zh-CN" dirty="0">
                <a:solidFill>
                  <a:srgbClr val="FF0000"/>
                </a:solidFill>
              </a:rPr>
              <a:t>Create generic methods </a:t>
            </a:r>
            <a:r>
              <a:rPr lang="en" altLang="zh-CN" dirty="0"/>
              <a:t>that perform identical tasks on arguments of different types.</a:t>
            </a:r>
          </a:p>
          <a:p>
            <a:pPr lvl="1"/>
            <a:r>
              <a:rPr lang="en" altLang="zh-CN" dirty="0"/>
              <a:t>Create a generic Stack class that can be used to store objects of any class or interface type.</a:t>
            </a:r>
          </a:p>
          <a:p>
            <a:pPr lvl="1"/>
            <a:r>
              <a:rPr lang="en" altLang="zh-CN" dirty="0"/>
              <a:t>Learn about </a:t>
            </a:r>
            <a:r>
              <a:rPr lang="en" altLang="zh-CN" dirty="0">
                <a:solidFill>
                  <a:srgbClr val="FF0000"/>
                </a:solidFill>
              </a:rPr>
              <a:t>compile-time</a:t>
            </a:r>
            <a:r>
              <a:rPr lang="en" altLang="zh-CN" dirty="0"/>
              <a:t> </a:t>
            </a:r>
            <a:r>
              <a:rPr lang="en" altLang="zh-CN" dirty="0">
                <a:solidFill>
                  <a:srgbClr val="FF0000"/>
                </a:solidFill>
              </a:rPr>
              <a:t>translation</a:t>
            </a:r>
            <a:r>
              <a:rPr lang="en" altLang="zh-CN" dirty="0"/>
              <a:t> of generic methods and classes.</a:t>
            </a:r>
          </a:p>
          <a:p>
            <a:pPr lvl="1"/>
            <a:r>
              <a:rPr lang="en" altLang="zh-CN" dirty="0"/>
              <a:t>Learn how to </a:t>
            </a:r>
            <a:r>
              <a:rPr lang="en" altLang="zh-CN" dirty="0">
                <a:solidFill>
                  <a:srgbClr val="FF0000"/>
                </a:solidFill>
              </a:rPr>
              <a:t>overload generic methods </a:t>
            </a:r>
            <a:r>
              <a:rPr lang="en" altLang="zh-CN" dirty="0"/>
              <a:t>with non-generic or generic methods.</a:t>
            </a:r>
          </a:p>
          <a:p>
            <a:pPr lvl="1"/>
            <a:r>
              <a:rPr lang="en" altLang="zh-CN" dirty="0"/>
              <a:t>Use </a:t>
            </a:r>
            <a:r>
              <a:rPr lang="en" altLang="zh-CN" dirty="0">
                <a:solidFill>
                  <a:srgbClr val="FF0000"/>
                </a:solidFill>
              </a:rPr>
              <a:t>wildcards</a:t>
            </a:r>
            <a:r>
              <a:rPr lang="en" altLang="zh-CN" dirty="0"/>
              <a:t> when precise type information about a parameter is not required in the method body.</a:t>
            </a:r>
          </a:p>
          <a:p>
            <a:pPr eaLnBrk="1" hangingPunct="1"/>
            <a:endParaRPr lang="en-US" altLang="zh-CN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973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20.4  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Additional Compile-Time Translation Issues: Methods That Use a Type Parameter as the Return Type</a:t>
            </a:r>
          </a:p>
        </p:txBody>
      </p:sp>
      <p:sp>
        <p:nvSpPr>
          <p:cNvPr id="3072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822960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Generic method </a:t>
            </a:r>
            <a:r>
              <a:rPr lang="en-US" altLang="zh-CN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maximum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determines and return the largest of its three arguments of the same type.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relational operator </a:t>
            </a:r>
            <a:r>
              <a:rPr lang="en-US" altLang="zh-CN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&gt;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 cannot be used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with reference types, but it’s possible to compare two objects of the same class if that class implements the generic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 interface </a:t>
            </a:r>
            <a:r>
              <a:rPr lang="en-US" altLang="zh-CN" dirty="0">
                <a:solidFill>
                  <a:srgbClr val="FF0000"/>
                </a:solidFill>
                <a:latin typeface="LucidaSansTypewriter"/>
                <a:ea typeface="宋体" pitchFamily="2" charset="-122"/>
              </a:rPr>
              <a:t>Comparable&lt;T&gt;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All the type-wrapper classes for primitive types implement this interface.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Like generic classes,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generic interfaces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enable you to specify, with a single interface declaration, a set of related types.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24B5A1"/>
                </a:solidFill>
                <a:latin typeface="Arial"/>
              </a:rPr>
              <a:t>20.4  </a:t>
            </a:r>
            <a:r>
              <a:rPr lang="en-US" sz="2800" dirty="0">
                <a:solidFill>
                  <a:srgbClr val="3380E6"/>
                </a:solidFill>
                <a:latin typeface="Arial"/>
              </a:rPr>
              <a:t>Additional Compile-Time Translation Issues: Methods That Use a Type Parameter as the Return Type (cont.)</a:t>
            </a:r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Comparable&lt;T&gt;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objects have a </a:t>
            </a:r>
            <a:r>
              <a:rPr lang="en-US" altLang="zh-CN">
                <a:solidFill>
                  <a:srgbClr val="FF0000"/>
                </a:solidFill>
                <a:latin typeface="LucidaSansTypewriter"/>
                <a:ea typeface="宋体" pitchFamily="2" charset="-122"/>
              </a:rPr>
              <a:t>compareTo</a:t>
            </a:r>
            <a:r>
              <a:rPr lang="en-US" altLang="zh-CN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 method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 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 benefit of implementing interface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Comparable&lt;T&gt;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is that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Comparable&lt;T&gt;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objects can be used with the sorting and searching methods of class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Collections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(package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java.util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 descr="ch21imageslides_Page_16.png"/>
          <p:cNvPicPr>
            <a:picLocks noGrp="1" noChangeAspect="1"/>
          </p:cNvPicPr>
          <p:nvPr isPhoto="1"/>
        </p:nvPicPr>
        <p:blipFill>
          <a:blip r:embed="rId2"/>
          <a:srcRect r="24167" b="30769"/>
          <a:stretch>
            <a:fillRect/>
          </a:stretch>
        </p:blipFill>
        <p:spPr bwMode="auto">
          <a:xfrm>
            <a:off x="-228600" y="533400"/>
            <a:ext cx="90741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 descr="ch21imageslides_Page_17.png"/>
          <p:cNvPicPr>
            <a:picLocks noGrp="1" noChangeAspect="1"/>
          </p:cNvPicPr>
          <p:nvPr isPhoto="1"/>
        </p:nvPicPr>
        <p:blipFill>
          <a:blip r:embed="rId2"/>
          <a:srcRect r="18333" b="11552"/>
          <a:stretch>
            <a:fillRect/>
          </a:stretch>
        </p:blipFill>
        <p:spPr bwMode="auto">
          <a:xfrm>
            <a:off x="-293688" y="-228600"/>
            <a:ext cx="9437688" cy="620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24B5A1"/>
                </a:solidFill>
                <a:latin typeface="Arial"/>
              </a:rPr>
              <a:t>20.4  </a:t>
            </a:r>
            <a:r>
              <a:rPr lang="en-US" sz="2800" dirty="0">
                <a:solidFill>
                  <a:srgbClr val="3380E6"/>
                </a:solidFill>
                <a:latin typeface="Arial"/>
              </a:rPr>
              <a:t>Additional Compile-Time Translation Issues: Methods That Use a Type Parameter as the Return Type (cont.)</a:t>
            </a:r>
          </a:p>
        </p:txBody>
      </p:sp>
      <p:sp>
        <p:nvSpPr>
          <p:cNvPr id="3481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Comparable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is known as the </a:t>
            </a:r>
            <a:r>
              <a:rPr lang="en-US" altLang="zh-CN" sz="25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upper bound 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of the type parameter.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By default, </a:t>
            </a:r>
            <a:r>
              <a:rPr lang="en-US" altLang="zh-CN" sz="25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Object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is the upper bound.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All type parameters are replaced with the upper bound of the type parameter, which is specified in the type-parameter section.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 descr="ch21imageslides_Page_18.png"/>
          <p:cNvPicPr>
            <a:picLocks noGrp="1" noChangeAspect="1"/>
          </p:cNvPicPr>
          <p:nvPr isPhoto="1"/>
        </p:nvPicPr>
        <p:blipFill>
          <a:blip r:embed="rId2"/>
          <a:srcRect r="21667" b="39005"/>
          <a:stretch>
            <a:fillRect/>
          </a:stretch>
        </p:blipFill>
        <p:spPr bwMode="auto">
          <a:xfrm>
            <a:off x="-228600" y="685800"/>
            <a:ext cx="9096375" cy="430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20.5  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Overloading Generic Methods</a:t>
            </a:r>
          </a:p>
        </p:txBody>
      </p:sp>
      <p:sp>
        <p:nvSpPr>
          <p:cNvPr id="3686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 generic method may be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overloaded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 class can provide two or more generic methods that specify the same method name but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different method parameters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 generic method can also be overloaded by </a:t>
            </a:r>
            <a:r>
              <a:rPr lang="en-US" altLang="zh-CN" dirty="0" err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nongeneric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methods.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When the compiler encounters a method call, it searches for the method declaration that most precisely matches the method name and the argument types specified in the call.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20.6  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Generic Classes</a:t>
            </a:r>
          </a:p>
        </p:txBody>
      </p:sp>
      <p:sp>
        <p:nvSpPr>
          <p:cNvPr id="3789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concept of a data structure, such as a stack, can be understood independently of the element type it manipulates.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Generic classes provide a means for describing the concept of a stack (or any other class) in a type-independent manner.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These classes are known as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parameterized classes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or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parameterized types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because they accept one or more type parameters.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 descr="ch21imageslides_Page_19.png"/>
          <p:cNvPicPr>
            <a:picLocks noGrp="1" noChangeAspect="1"/>
          </p:cNvPicPr>
          <p:nvPr isPhoto="1"/>
        </p:nvPicPr>
        <p:blipFill>
          <a:blip r:embed="rId2"/>
          <a:srcRect r="18333" b="14297"/>
          <a:stretch>
            <a:fillRect/>
          </a:stretch>
        </p:blipFill>
        <p:spPr bwMode="auto">
          <a:xfrm>
            <a:off x="0" y="652463"/>
            <a:ext cx="9142413" cy="582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 descr="ch21imageslides_Page_20.png"/>
          <p:cNvPicPr>
            <a:picLocks noGrp="1" noChangeAspect="1"/>
          </p:cNvPicPr>
          <p:nvPr isPhoto="1"/>
        </p:nvPicPr>
        <p:blipFill>
          <a:blip r:embed="rId2"/>
          <a:srcRect r="20000" b="28024"/>
          <a:stretch>
            <a:fillRect/>
          </a:stretch>
        </p:blipFill>
        <p:spPr bwMode="auto">
          <a:xfrm>
            <a:off x="-403225" y="533400"/>
            <a:ext cx="9547225" cy="521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rgbClr val="24B5A1"/>
                </a:solidFill>
                <a:latin typeface="Arial"/>
              </a:rPr>
              <a:t>20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.1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Introduction</a:t>
            </a:r>
          </a:p>
        </p:txBody>
      </p:sp>
      <p:sp>
        <p:nvSpPr>
          <p:cNvPr id="1229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Generic methods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and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generic classes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(and interfaces) enable you to specify, with a single method declaration, a set of related methods, or with a single class declaration, a set of related types, respectively.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Generics also provide compile-time type safety that allows you to catch invalid types at compile time.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 descr="ch21imageslides_Page_21.pn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 descr="ch21imageslides_Page_22.png"/>
          <p:cNvPicPr>
            <a:picLocks noGrp="1" noChangeAspect="1"/>
          </p:cNvPicPr>
          <p:nvPr isPhoto="1"/>
        </p:nvPicPr>
        <p:blipFill>
          <a:blip r:embed="rId2"/>
          <a:srcRect r="20833" b="6062"/>
          <a:stretch>
            <a:fillRect/>
          </a:stretch>
        </p:blipFill>
        <p:spPr bwMode="auto">
          <a:xfrm>
            <a:off x="0" y="-228600"/>
            <a:ext cx="89916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 descr="ch21imageslides_Page_23.png"/>
          <p:cNvPicPr>
            <a:picLocks noGrp="1" noChangeAspect="1"/>
          </p:cNvPicPr>
          <p:nvPr isPhoto="1"/>
        </p:nvPicPr>
        <p:blipFill>
          <a:blip r:embed="rId2"/>
          <a:srcRect r="18333" b="36259"/>
          <a:stretch>
            <a:fillRect/>
          </a:stretch>
        </p:blipFill>
        <p:spPr bwMode="auto">
          <a:xfrm>
            <a:off x="-228600" y="381000"/>
            <a:ext cx="9075738" cy="430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 descr="ch21imageslides_Page_24.png"/>
          <p:cNvPicPr>
            <a:picLocks noGrp="1" noChangeAspect="1"/>
          </p:cNvPicPr>
          <p:nvPr isPhoto="1"/>
        </p:nvPicPr>
        <p:blipFill>
          <a:blip r:embed="rId2"/>
          <a:srcRect r="19167" b="7436"/>
          <a:stretch>
            <a:fillRect/>
          </a:stretch>
        </p:blipFill>
        <p:spPr bwMode="auto">
          <a:xfrm>
            <a:off x="-228600" y="152400"/>
            <a:ext cx="8926513" cy="620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 descr="ch21imageslides_Page_25.png"/>
          <p:cNvPicPr>
            <a:picLocks noGrp="1" noChangeAspect="1"/>
          </p:cNvPicPr>
          <p:nvPr isPhoto="1"/>
        </p:nvPicPr>
        <p:blipFill>
          <a:blip r:embed="rId2"/>
          <a:srcRect r="18333" b="33514"/>
          <a:stretch>
            <a:fillRect/>
          </a:stretch>
        </p:blipFill>
        <p:spPr bwMode="auto">
          <a:xfrm>
            <a:off x="0" y="652463"/>
            <a:ext cx="9009063" cy="445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 descr="ch21imageslides_Page_26.png"/>
          <p:cNvPicPr>
            <a:picLocks noGrp="1" noChangeAspect="1"/>
          </p:cNvPicPr>
          <p:nvPr isPhoto="1"/>
        </p:nvPicPr>
        <p:blipFill>
          <a:blip r:embed="rId2"/>
          <a:srcRect r="18333" b="7436"/>
          <a:stretch>
            <a:fillRect/>
          </a:stretch>
        </p:blipFill>
        <p:spPr bwMode="auto">
          <a:xfrm>
            <a:off x="-152400" y="228600"/>
            <a:ext cx="9301163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 descr="ch21imageslides_Page_27.png"/>
          <p:cNvPicPr>
            <a:picLocks noGrp="1" noChangeAspect="1"/>
          </p:cNvPicPr>
          <p:nvPr isPhoto="1"/>
        </p:nvPicPr>
        <p:blipFill>
          <a:blip r:embed="rId2"/>
          <a:srcRect r="17500" b="23906"/>
          <a:stretch>
            <a:fillRect/>
          </a:stretch>
        </p:blipFill>
        <p:spPr bwMode="auto">
          <a:xfrm>
            <a:off x="-304800" y="381000"/>
            <a:ext cx="9448800" cy="529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 descr="ch21imageslides_Page_28.pn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 descr="ch21imageslides_Page_29.pn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 descr="ch21imageslides_Page_30.pn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rgbClr val="24B5A1"/>
                </a:solidFill>
                <a:latin typeface="Arial"/>
              </a:rPr>
              <a:t>20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Motivation for Generic Methods</a:t>
            </a:r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Overloaded methods are often used to perform similar operations on different types of data.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Study each </a:t>
            </a:r>
            <a:r>
              <a:rPr lang="en-US" altLang="zh-CN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printArray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method.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Note that the type array element type appears in each method’s header and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-statement header.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If we were to replace the element types in each method with a generic name—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by convention—then all three methods would look like the one in Fig. 20.2.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 descr="ch21imageslides_Page_31.pn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20.8  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Raw Types</a:t>
            </a:r>
          </a:p>
        </p:txBody>
      </p:sp>
      <p:sp>
        <p:nvSpPr>
          <p:cNvPr id="5222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It’s also possible to instantiate generic class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Stack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without specifying a type argument, as follows: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>
                <a:solidFill>
                  <a:srgbClr val="00BF00"/>
                </a:solidFill>
                <a:latin typeface="Lucida Console" pitchFamily="49" charset="0"/>
                <a:ea typeface="宋体" pitchFamily="2" charset="-122"/>
              </a:rPr>
              <a:t>// no type-argument specified </a:t>
            </a:r>
            <a:br>
              <a:rPr lang="en-US" altLang="zh-CN">
                <a:solidFill>
                  <a:srgbClr val="00BF00"/>
                </a:solidFill>
                <a:latin typeface="Lucida Console" pitchFamily="49" charset="0"/>
                <a:ea typeface="宋体" pitchFamily="2" charset="-122"/>
              </a:rPr>
            </a:br>
            <a:r>
              <a:rPr lang="en-US" altLang="zh-CN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Stack objectStack = new Stack( 5 );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objectStack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is said to have a </a:t>
            </a:r>
            <a:r>
              <a:rPr lang="en-US" altLang="zh-CN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raw type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compiler implicitly uses type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Object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throughout the generic class for each type argument.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preceding statement creates a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Stack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that can store objects of any type.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Important for backward compatibility with prior versions of Java.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Raw-type operations are unsafe and could lead to exceptions.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 descr="ch21imageslides_Page_32.png"/>
          <p:cNvPicPr>
            <a:picLocks noGrp="1" noChangeAspect="1"/>
          </p:cNvPicPr>
          <p:nvPr isPhoto="1"/>
        </p:nvPicPr>
        <p:blipFill>
          <a:blip r:embed="rId2"/>
          <a:srcRect r="21667" b="26651"/>
          <a:stretch>
            <a:fillRect/>
          </a:stretch>
        </p:blipFill>
        <p:spPr bwMode="auto">
          <a:xfrm>
            <a:off x="-30163" y="533400"/>
            <a:ext cx="9174163" cy="521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 descr="ch21imageslides_Page_33.pn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 descr="ch21imageslides_Page_34.pn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 descr="ch21imageslides_Page_35.pn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20.7  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Raw Types (cont.)</a:t>
            </a:r>
          </a:p>
        </p:txBody>
      </p:sp>
      <p:sp>
        <p:nvSpPr>
          <p:cNvPr id="5734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Figure 20.12 shows the warning messages generated by the compiler when the file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RawTypeTest.java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(Fig. 20.11) is compiled with the </a:t>
            </a:r>
            <a:b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</a:b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-</a:t>
            </a:r>
            <a:r>
              <a:rPr lang="en-US" altLang="zh-CN" dirty="0" err="1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Xlint:unchecked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option, which provides more information about potentially unsafe operations in code that uses generics.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 descr="ch21imageslides_Page_36.png"/>
          <p:cNvPicPr>
            <a:picLocks noGrp="1" noChangeAspect="1"/>
          </p:cNvPicPr>
          <p:nvPr isPhoto="1"/>
        </p:nvPicPr>
        <p:blipFill>
          <a:blip r:embed="rId2"/>
          <a:srcRect r="20833" b="47240"/>
          <a:stretch>
            <a:fillRect/>
          </a:stretch>
        </p:blipFill>
        <p:spPr bwMode="auto">
          <a:xfrm>
            <a:off x="-355600" y="533400"/>
            <a:ext cx="9499600" cy="38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 descr="ch21imageslides_Page_37.pn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" descr="ch21imageslides_Page_38.pn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 descr="ch21imageslides_Page_05.pn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20.8  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Wildcards in Methods That Accept Type Parameters</a:t>
            </a:r>
            <a:endParaRPr lang="en-US" dirty="0">
              <a:solidFill>
                <a:srgbClr val="000000"/>
              </a:solidFill>
              <a:latin typeface="AGaramond"/>
            </a:endParaRPr>
          </a:p>
        </p:txBody>
      </p:sp>
      <p:sp>
        <p:nvSpPr>
          <p:cNvPr id="6144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AGaramond"/>
                <a:ea typeface="宋体" pitchFamily="2" charset="-122"/>
              </a:rPr>
              <a:t>In this section, we introduce a powerful generics concept known as </a:t>
            </a:r>
            <a:r>
              <a:rPr lang="en-US" altLang="zh-CN" sz="2500" dirty="0">
                <a:solidFill>
                  <a:srgbClr val="FF0000"/>
                </a:solidFill>
                <a:latin typeface="AGaramond"/>
                <a:ea typeface="宋体" pitchFamily="2" charset="-122"/>
              </a:rPr>
              <a:t>wildcards(</a:t>
            </a:r>
            <a:r>
              <a:rPr lang="zh-CN" altLang="en-US" sz="2500" dirty="0">
                <a:solidFill>
                  <a:srgbClr val="FF0000"/>
                </a:solidFill>
                <a:latin typeface="AGaramond"/>
                <a:ea typeface="宋体" pitchFamily="2" charset="-122"/>
              </a:rPr>
              <a:t>通配符</a:t>
            </a:r>
            <a:r>
              <a:rPr lang="en-US" altLang="zh-CN" sz="2500" dirty="0">
                <a:solidFill>
                  <a:srgbClr val="FF0000"/>
                </a:solidFill>
                <a:latin typeface="AGaramond"/>
                <a:ea typeface="宋体" pitchFamily="2" charset="-122"/>
              </a:rPr>
              <a:t>)</a:t>
            </a:r>
            <a:r>
              <a:rPr lang="en-US" altLang="zh-CN" sz="2500" dirty="0">
                <a:solidFill>
                  <a:srgbClr val="000000"/>
                </a:solidFill>
                <a:latin typeface="AGaramond"/>
                <a:ea typeface="宋体" pitchFamily="2" charset="-122"/>
              </a:rPr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Suppose that you’d like to implement a generic method </a:t>
            </a:r>
            <a:r>
              <a:rPr lang="en-US" altLang="zh-CN" sz="25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sum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that totals the numbers in an </a:t>
            </a:r>
            <a:r>
              <a:rPr lang="en-US" altLang="zh-CN" sz="2500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ArrayList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You’d begin by inserting the numbers in the collection.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numbers would be </a:t>
            </a:r>
            <a:r>
              <a:rPr lang="en-US" altLang="zh-CN" sz="2100" dirty="0" err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autoboxed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as objects of the type-wrapper classes—any </a:t>
            </a:r>
            <a:r>
              <a:rPr lang="en-US" altLang="zh-CN" sz="2100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int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value would be </a:t>
            </a:r>
            <a:r>
              <a:rPr lang="en-US" altLang="zh-CN" sz="2100" dirty="0" err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autoboxed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as an </a:t>
            </a:r>
            <a:r>
              <a:rPr lang="en-US" altLang="zh-CN" sz="21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Integer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object, and any </a:t>
            </a:r>
            <a:r>
              <a:rPr lang="en-US" altLang="zh-CN" sz="21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double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value would be </a:t>
            </a:r>
            <a:r>
              <a:rPr lang="en-US" altLang="zh-CN" sz="2100" dirty="0" err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autoboxed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as a </a:t>
            </a:r>
            <a:r>
              <a:rPr lang="en-US" altLang="zh-CN" sz="21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Double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object.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We’d like to be able to total all the numbers in the </a:t>
            </a:r>
            <a:r>
              <a:rPr lang="en-US" altLang="zh-CN" sz="2100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ArrayList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regardless of their type.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For this reason, we’ll declare the </a:t>
            </a:r>
            <a:r>
              <a:rPr lang="en-US" altLang="zh-CN" sz="2100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ArrayList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with the type argument </a:t>
            </a:r>
            <a:r>
              <a:rPr lang="en-US" altLang="zh-CN" sz="21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Number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, which is the </a:t>
            </a:r>
            <a:r>
              <a:rPr lang="en-US" altLang="zh-CN" sz="2100" dirty="0" err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superclass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of both </a:t>
            </a:r>
            <a:r>
              <a:rPr lang="en-US" altLang="zh-CN" sz="21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Integer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and </a:t>
            </a:r>
            <a:r>
              <a:rPr lang="en-US" altLang="zh-CN" sz="21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Double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In addition, method </a:t>
            </a:r>
            <a:r>
              <a:rPr lang="en-US" altLang="zh-CN" sz="21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sum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will receive a parameter of type </a:t>
            </a:r>
            <a:r>
              <a:rPr lang="en-US" altLang="zh-CN" sz="2100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ArrayList</a:t>
            </a:r>
            <a:r>
              <a:rPr lang="en-US" altLang="zh-CN" sz="21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&lt;Number&gt;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and total its elements.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 descr="ch21imageslides_Page_39.pn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 descr="ch21imageslides_Page_40.pn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20.8  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Wildcards in Methods That Accept Type Parameters (cont.)</a:t>
            </a:r>
          </a:p>
        </p:txBody>
      </p:sp>
      <p:sp>
        <p:nvSpPr>
          <p:cNvPr id="6451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In method sum: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statement assigns each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Number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in the </a:t>
            </a:r>
            <a:r>
              <a:rPr lang="en-US" altLang="zh-CN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ArrayList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to variable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element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, then uses </a:t>
            </a:r>
            <a:r>
              <a:rPr lang="en-US" altLang="zh-CN" dirty="0">
                <a:solidFill>
                  <a:srgbClr val="0000FF"/>
                </a:solidFill>
                <a:latin typeface="LucidaSansTypewriter"/>
                <a:ea typeface="宋体" pitchFamily="2" charset="-122"/>
              </a:rPr>
              <a:t>Number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 method </a:t>
            </a:r>
            <a:r>
              <a:rPr lang="en-US" altLang="zh-CN" dirty="0" err="1">
                <a:solidFill>
                  <a:srgbClr val="0000FF"/>
                </a:solidFill>
                <a:latin typeface="LucidaSansTypewriter"/>
                <a:ea typeface="宋体" pitchFamily="2" charset="-122"/>
              </a:rPr>
              <a:t>doubleValue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to obtain the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Number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’s underlying primitive value as a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double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value.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result is added to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total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When the loop terminates, the method returns the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total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20.8  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Wildcards in Methods That Accept Type Parameters (cont.)</a:t>
            </a:r>
          </a:p>
        </p:txBody>
      </p:sp>
      <p:sp>
        <p:nvSpPr>
          <p:cNvPr id="6553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When we compile the program, the compiler issues the following error message: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zh-CN" sz="1600" dirty="0">
                <a:solidFill>
                  <a:srgbClr val="C00000"/>
                </a:solidFill>
                <a:latin typeface="Lucida Console" pitchFamily="49" charset="0"/>
                <a:ea typeface="宋体" pitchFamily="2" charset="-122"/>
              </a:rPr>
              <a:t>sum(</a:t>
            </a:r>
            <a:r>
              <a:rPr lang="en-US" altLang="zh-CN" sz="1600" dirty="0" err="1">
                <a:solidFill>
                  <a:srgbClr val="C00000"/>
                </a:solidFill>
                <a:latin typeface="Lucida Console" pitchFamily="49" charset="0"/>
                <a:ea typeface="宋体" pitchFamily="2" charset="-122"/>
              </a:rPr>
              <a:t>java.util.ArrayList</a:t>
            </a:r>
            <a:r>
              <a:rPr lang="en-US" altLang="zh-CN" sz="1600" dirty="0">
                <a:solidFill>
                  <a:srgbClr val="C00000"/>
                </a:solidFill>
                <a:latin typeface="Lucida Console" pitchFamily="49" charset="0"/>
                <a:ea typeface="宋体" pitchFamily="2" charset="-122"/>
              </a:rPr>
              <a:t>&lt;</a:t>
            </a:r>
            <a:r>
              <a:rPr lang="en-US" altLang="zh-CN" sz="1600" dirty="0" err="1">
                <a:solidFill>
                  <a:srgbClr val="C00000"/>
                </a:solidFill>
                <a:latin typeface="Lucida Console" pitchFamily="49" charset="0"/>
                <a:ea typeface="宋体" pitchFamily="2" charset="-122"/>
              </a:rPr>
              <a:t>java.lang.Number</a:t>
            </a:r>
            <a:r>
              <a:rPr lang="en-US" altLang="zh-CN" sz="1600" dirty="0">
                <a:solidFill>
                  <a:srgbClr val="C00000"/>
                </a:solidFill>
                <a:latin typeface="Lucida Console" pitchFamily="49" charset="0"/>
                <a:ea typeface="宋体" pitchFamily="2" charset="-122"/>
              </a:rPr>
              <a:t>&gt;) in </a:t>
            </a:r>
            <a:r>
              <a:rPr lang="en-US" altLang="zh-CN" sz="1600" dirty="0" err="1">
                <a:solidFill>
                  <a:srgbClr val="C00000"/>
                </a:solidFill>
                <a:latin typeface="Lucida Console" pitchFamily="49" charset="0"/>
                <a:ea typeface="宋体" pitchFamily="2" charset="-122"/>
              </a:rPr>
              <a:t>TotalNumbersErrors</a:t>
            </a:r>
            <a:r>
              <a:rPr lang="en-US" altLang="zh-CN" sz="1600" dirty="0">
                <a:solidFill>
                  <a:srgbClr val="C00000"/>
                </a:solidFill>
                <a:latin typeface="Lucida Console" pitchFamily="49" charset="0"/>
                <a:ea typeface="宋体" pitchFamily="2" charset="-122"/>
              </a:rPr>
              <a:t> cannot be applied to (</a:t>
            </a:r>
            <a:r>
              <a:rPr lang="en-US" altLang="zh-CN" sz="1600" dirty="0" err="1">
                <a:solidFill>
                  <a:srgbClr val="C00000"/>
                </a:solidFill>
                <a:latin typeface="Lucida Console" pitchFamily="49" charset="0"/>
                <a:ea typeface="宋体" pitchFamily="2" charset="-122"/>
              </a:rPr>
              <a:t>java.util.ArrayList</a:t>
            </a:r>
            <a:r>
              <a:rPr lang="en-US" altLang="zh-CN" sz="1600" dirty="0">
                <a:solidFill>
                  <a:srgbClr val="C00000"/>
                </a:solidFill>
                <a:latin typeface="Lucida Console" pitchFamily="49" charset="0"/>
                <a:ea typeface="宋体" pitchFamily="2" charset="-122"/>
              </a:rPr>
              <a:t>&lt;</a:t>
            </a:r>
            <a:r>
              <a:rPr lang="en-US" altLang="zh-CN" sz="1600" dirty="0" err="1">
                <a:solidFill>
                  <a:srgbClr val="C00000"/>
                </a:solidFill>
                <a:latin typeface="Lucida Console" pitchFamily="49" charset="0"/>
                <a:ea typeface="宋体" pitchFamily="2" charset="-122"/>
              </a:rPr>
              <a:t>java.lang.Integer</a:t>
            </a:r>
            <a:r>
              <a:rPr lang="en-US" altLang="zh-CN" sz="1600" dirty="0">
                <a:solidFill>
                  <a:srgbClr val="C00000"/>
                </a:solidFill>
                <a:latin typeface="Lucida Console" pitchFamily="49" charset="0"/>
                <a:ea typeface="宋体" pitchFamily="2" charset="-122"/>
              </a:rPr>
              <a:t>&gt;)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Although </a:t>
            </a:r>
            <a:r>
              <a:rPr lang="en-US" altLang="zh-CN" sz="21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Number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is the </a:t>
            </a:r>
            <a:r>
              <a:rPr lang="en-US" altLang="zh-CN" sz="2100" dirty="0" err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superclass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of </a:t>
            </a:r>
            <a:r>
              <a:rPr lang="en-US" altLang="zh-CN" sz="21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Integer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, the compiler does not consider the parameterized type </a:t>
            </a:r>
            <a:r>
              <a:rPr lang="en-US" altLang="zh-CN" sz="2100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ArrayList</a:t>
            </a:r>
            <a:r>
              <a:rPr lang="en-US" altLang="zh-CN" sz="21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&lt;Number&gt;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to be a </a:t>
            </a:r>
            <a:r>
              <a:rPr lang="en-US" altLang="zh-CN" sz="2100" dirty="0" err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superclass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of </a:t>
            </a:r>
            <a:r>
              <a:rPr lang="en-US" altLang="zh-CN" sz="2100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ArrayList</a:t>
            </a:r>
            <a:r>
              <a:rPr lang="en-US" altLang="zh-CN" sz="21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&lt;Integer&gt;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20.8  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Wildcards in Methods That Accept Type Parameters (cont.)</a:t>
            </a:r>
          </a:p>
        </p:txBody>
      </p:sp>
      <p:sp>
        <p:nvSpPr>
          <p:cNvPr id="6656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3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To create a more flexible version of the </a:t>
            </a:r>
            <a:r>
              <a:rPr lang="en-US" altLang="zh-CN" sz="230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sum</a:t>
            </a:r>
            <a:r>
              <a:rPr lang="en-US" altLang="zh-CN" sz="23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method that can total the elements of any </a:t>
            </a:r>
            <a:r>
              <a:rPr lang="en-US" altLang="zh-CN" sz="230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ArrayList</a:t>
            </a:r>
            <a:r>
              <a:rPr lang="en-US" altLang="zh-CN" sz="23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containing elements of any subclass of </a:t>
            </a:r>
            <a:r>
              <a:rPr lang="en-US" altLang="zh-CN" sz="230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Number</a:t>
            </a:r>
            <a:r>
              <a:rPr lang="en-US" altLang="zh-CN" sz="23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we use </a:t>
            </a:r>
            <a:r>
              <a:rPr lang="en-US" altLang="zh-CN" sz="230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wildcard-type arguments</a:t>
            </a:r>
            <a:r>
              <a:rPr lang="en-US" altLang="zh-CN" sz="23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30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Wildcards enable you to specify method parameters, return values, variables or fields</a:t>
            </a:r>
            <a:r>
              <a:rPr lang="en-US" altLang="zh-CN" sz="23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, and so on, that act as supertypes or subtypes of parameterized types. 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zh-CN" sz="180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ArrayList&lt; </a:t>
            </a:r>
            <a:r>
              <a:rPr lang="en-US" altLang="zh-CN" sz="1800">
                <a:solidFill>
                  <a:srgbClr val="0070C0"/>
                </a:solidFill>
                <a:latin typeface="Lucida Console" pitchFamily="49" charset="0"/>
                <a:ea typeface="宋体" pitchFamily="2" charset="-122"/>
              </a:rPr>
              <a:t>?</a:t>
            </a:r>
            <a:r>
              <a:rPr lang="en-US" altLang="zh-CN" sz="180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 extends Number 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20.8  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Wildcards in Methods That Accept Type Parameters (cont.)</a:t>
            </a:r>
            <a:endParaRPr lang="zh-CN" altLang="en-US" dirty="0"/>
          </a:p>
        </p:txBody>
      </p:sp>
      <p:sp>
        <p:nvSpPr>
          <p:cNvPr id="67587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 wildcard-type argument is denoted by a question mark (</a:t>
            </a:r>
            <a:r>
              <a:rPr lang="en-US" altLang="zh-CN" sz="2400" dirty="0">
                <a:solidFill>
                  <a:srgbClr val="0000FF"/>
                </a:solidFill>
                <a:latin typeface="LucidaSansTypewriter"/>
                <a:ea typeface="宋体" pitchFamily="2" charset="-122"/>
              </a:rPr>
              <a:t>?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), which by itself represents an “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unknown type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.”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In this case, the wildcard extends class </a:t>
            </a:r>
            <a:r>
              <a:rPr lang="en-US" altLang="zh-CN" sz="22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Number</a:t>
            </a:r>
            <a:r>
              <a:rPr lang="en-US" altLang="zh-CN" sz="22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, which means that the wildcard has an upper bound of </a:t>
            </a:r>
            <a:r>
              <a:rPr lang="en-US" altLang="zh-CN" sz="22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Number</a:t>
            </a:r>
            <a:r>
              <a:rPr lang="en-US" altLang="zh-CN" sz="22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Thus, the unknown-type argument must be either </a:t>
            </a:r>
            <a:r>
              <a:rPr lang="en-US" altLang="zh-CN" sz="22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Number</a:t>
            </a:r>
            <a:r>
              <a:rPr lang="en-US" altLang="zh-CN" sz="22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or a subclass of </a:t>
            </a:r>
            <a:r>
              <a:rPr lang="en-US" altLang="zh-CN" sz="22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Number</a:t>
            </a:r>
            <a:r>
              <a:rPr lang="en-US" altLang="zh-CN" sz="22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1" descr="ch21imageslides_Page_41.pn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 descr="ch21imageslides_Page_42.pn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1" descr="ch21imageslides_Page_43.pn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 descr="ch21imageslides_Page_06.pn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1" descr="ch21imageslides_Page_44.pn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20.8  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Wildcards in Methods That Accept Type Parameters (cont.)</a:t>
            </a:r>
          </a:p>
        </p:txBody>
      </p:sp>
      <p:sp>
        <p:nvSpPr>
          <p:cNvPr id="7270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Because the wildcard (</a:t>
            </a:r>
            <a:r>
              <a:rPr lang="en-US" altLang="zh-CN" sz="21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?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 in the method’s header does not specify a type-parameter name, </a:t>
            </a:r>
            <a:r>
              <a:rPr lang="en-US" altLang="zh-CN" sz="21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you cannot use it as a type name 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throughout the method’s body (i.e., you cannot replace </a:t>
            </a:r>
            <a:r>
              <a:rPr lang="en-US" altLang="zh-CN" sz="21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Number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with </a:t>
            </a:r>
            <a:r>
              <a:rPr lang="en-US" altLang="zh-CN" sz="21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?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in line 55).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You could, however, declare method </a:t>
            </a:r>
            <a:r>
              <a:rPr lang="en-US" altLang="zh-CN" sz="21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sum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as follows: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1800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public static &lt;T extends Number&gt; double </a:t>
            </a:r>
            <a:br>
              <a:rPr lang="en-US" altLang="zh-CN" sz="1800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</a:br>
            <a:r>
              <a:rPr lang="en-US" altLang="zh-CN" sz="1800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   sum( </a:t>
            </a:r>
            <a:r>
              <a:rPr lang="en-US" altLang="zh-CN" sz="1800" dirty="0" err="1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ArrayList</a:t>
            </a:r>
            <a:r>
              <a:rPr lang="en-US" altLang="zh-CN" sz="1800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&lt; T &gt; list 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allows the method to receive an </a:t>
            </a:r>
            <a:r>
              <a:rPr lang="en-US" altLang="zh-CN" sz="1800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ArrayList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that contains elements of any </a:t>
            </a:r>
            <a:r>
              <a:rPr lang="en-US" altLang="zh-CN" sz="18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Number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subclass.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You could then use the type parameter </a:t>
            </a:r>
            <a:r>
              <a:rPr lang="en-US" altLang="zh-CN" sz="18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T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throughout the method body.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1" descr="ch21imageslides_Page_45.pn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 descr="ch21imageslides_Page_07.pn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 descr="ch21imageslides_Page_08.pn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20.3  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Generic Methods: Implementation and Compile-Time Translation</a:t>
            </a:r>
          </a:p>
        </p:txBody>
      </p:sp>
      <p:sp>
        <p:nvSpPr>
          <p:cNvPr id="1945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If the operations performed by several overloaded methods are identical for each argument type, the overloaded methods can be more compactly</a:t>
            </a:r>
            <a:r>
              <a:rPr lang="zh-CN" altLang="en-US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（简洁地）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and conveniently coded using a generic  method.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Based on the types of the arguments passed to the generic method, the compiler handles each method call appropriately.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Line 22 begins method </a:t>
            </a:r>
            <a:r>
              <a:rPr lang="en-US" altLang="zh-CN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printArray</a:t>
            </a:r>
            <a:r>
              <a:rPr lang="en-US" altLang="zh-CN" dirty="0" err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’s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declaration.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DeitelPowerPointTemplate</Template>
  <TotalTime>500</TotalTime>
  <Words>1626</Words>
  <Application>Microsoft Macintosh PowerPoint</Application>
  <PresentationFormat>全屏显示(4:3)</PresentationFormat>
  <Paragraphs>113</Paragraphs>
  <Slides>62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7" baseType="lpstr">
      <vt:lpstr>黑体</vt:lpstr>
      <vt:lpstr>宋体</vt:lpstr>
      <vt:lpstr>AGaramond</vt:lpstr>
      <vt:lpstr>Goudy Sans Medium</vt:lpstr>
      <vt:lpstr>LucidaSansTypewriter</vt:lpstr>
      <vt:lpstr>Arial</vt:lpstr>
      <vt:lpstr>Calibri</vt:lpstr>
      <vt:lpstr>Lucida Console</vt:lpstr>
      <vt:lpstr>Lucida Sans Unicode</vt:lpstr>
      <vt:lpstr>Times New Roman</vt:lpstr>
      <vt:lpstr>Verdana</vt:lpstr>
      <vt:lpstr>Wingdings</vt:lpstr>
      <vt:lpstr>Wingdings 2</vt:lpstr>
      <vt:lpstr>Wingdings 3</vt:lpstr>
      <vt:lpstr>Concourse</vt:lpstr>
      <vt:lpstr>Chapter 20 Generic Classes and Methods</vt:lpstr>
      <vt:lpstr>Objectives</vt:lpstr>
      <vt:lpstr>20.1  Introduction</vt:lpstr>
      <vt:lpstr>20.2  Motivation for Generic Methods</vt:lpstr>
      <vt:lpstr>PowerPoint 演示文稿</vt:lpstr>
      <vt:lpstr>PowerPoint 演示文稿</vt:lpstr>
      <vt:lpstr>PowerPoint 演示文稿</vt:lpstr>
      <vt:lpstr>PowerPoint 演示文稿</vt:lpstr>
      <vt:lpstr>20.3  Generic Methods: Implementation and Compile-Time Translation</vt:lpstr>
      <vt:lpstr>PowerPoint 演示文稿</vt:lpstr>
      <vt:lpstr>PowerPoint 演示文稿</vt:lpstr>
      <vt:lpstr>20.3  Generic Methods: Implementation and Compile-Time Translation (cont.)</vt:lpstr>
      <vt:lpstr>20.3  Generic Methods: Implementation and Compile-Time Translation (cont.)</vt:lpstr>
      <vt:lpstr>PowerPoint 演示文稿</vt:lpstr>
      <vt:lpstr>PowerPoint 演示文稿</vt:lpstr>
      <vt:lpstr>PowerPoint 演示文稿</vt:lpstr>
      <vt:lpstr>PowerPoint 演示文稿</vt:lpstr>
      <vt:lpstr>20.3  Generic Methods: Implementation and Compile-Time Translation (cont.)</vt:lpstr>
      <vt:lpstr>PowerPoint 演示文稿</vt:lpstr>
      <vt:lpstr>20.4  Additional Compile-Time Translation Issues: Methods That Use a Type Parameter as the Return Type</vt:lpstr>
      <vt:lpstr>20.4  Additional Compile-Time Translation Issues: Methods That Use a Type Parameter as the Return Type (cont.)</vt:lpstr>
      <vt:lpstr>PowerPoint 演示文稿</vt:lpstr>
      <vt:lpstr>PowerPoint 演示文稿</vt:lpstr>
      <vt:lpstr>20.4  Additional Compile-Time Translation Issues: Methods That Use a Type Parameter as the Return Type (cont.)</vt:lpstr>
      <vt:lpstr>PowerPoint 演示文稿</vt:lpstr>
      <vt:lpstr>20.5  Overloading Generic Methods</vt:lpstr>
      <vt:lpstr>20.6  Generic Classes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20.8  Raw Types</vt:lpstr>
      <vt:lpstr>PowerPoint 演示文稿</vt:lpstr>
      <vt:lpstr>PowerPoint 演示文稿</vt:lpstr>
      <vt:lpstr>PowerPoint 演示文稿</vt:lpstr>
      <vt:lpstr>PowerPoint 演示文稿</vt:lpstr>
      <vt:lpstr>20.7  Raw Types (cont.)</vt:lpstr>
      <vt:lpstr>PowerPoint 演示文稿</vt:lpstr>
      <vt:lpstr>PowerPoint 演示文稿</vt:lpstr>
      <vt:lpstr>PowerPoint 演示文稿</vt:lpstr>
      <vt:lpstr>20.8   Wildcards in Methods That Accept Type Parameters</vt:lpstr>
      <vt:lpstr>PowerPoint 演示文稿</vt:lpstr>
      <vt:lpstr>PowerPoint 演示文稿</vt:lpstr>
      <vt:lpstr>20.8   Wildcards in Methods That Accept Type Parameters (cont.)</vt:lpstr>
      <vt:lpstr>20.8   Wildcards in Methods That Accept Type Parameters (cont.)</vt:lpstr>
      <vt:lpstr>20.8   Wildcards in Methods That Accept Type Parameters (cont.)</vt:lpstr>
      <vt:lpstr>20.8   Wildcards in Methods That Accept Type Parameters (cont.)</vt:lpstr>
      <vt:lpstr>PowerPoint 演示文稿</vt:lpstr>
      <vt:lpstr>PowerPoint 演示文稿</vt:lpstr>
      <vt:lpstr>PowerPoint 演示文稿</vt:lpstr>
      <vt:lpstr>PowerPoint 演示文稿</vt:lpstr>
      <vt:lpstr>20.8   Wildcards in Methods That Accept Type Parameters (cont.)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21 Generic Classes and Methods</dc:title>
  <dc:creator>Windows User</dc:creator>
  <cp:lastModifiedBy>Microsoft Office 用户</cp:lastModifiedBy>
  <cp:revision>39</cp:revision>
  <dcterms:created xsi:type="dcterms:W3CDTF">2009-07-24T15:20:47Z</dcterms:created>
  <dcterms:modified xsi:type="dcterms:W3CDTF">2020-05-08T07:49:07Z</dcterms:modified>
</cp:coreProperties>
</file>